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7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7" d="100"/>
          <a:sy n="117" d="100"/>
        </p:scale>
        <p:origin x="149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C2949-676A-4E8A-AD51-EB8B752A593B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E2288-D0C0-4C39-97F6-244909C16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80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543049"/>
            <a:ext cx="8420100" cy="19669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C54C-6F90-4BC8-9F23-3864F28047A8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6BF-5C18-4464-ABB1-D5AAA69D8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0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2032907"/>
            <a:ext cx="8543925" cy="39678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C54C-6F90-4BC8-9F23-3864F28047A8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6BF-5C18-4464-ABB1-D5AAA69D8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8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C54C-6F90-4BC8-9F23-3864F28047A8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6BF-5C18-4464-ABB1-D5AAA69D8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7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2138817"/>
            <a:ext cx="4210050" cy="40381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2138817"/>
            <a:ext cx="4210050" cy="40381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C54C-6F90-4BC8-9F23-3864F28047A8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6BF-5C18-4464-ABB1-D5AAA69D8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3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1416959"/>
            <a:ext cx="8543925" cy="479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966235"/>
            <a:ext cx="8543925" cy="4320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BC54C-6F90-4BC8-9F23-3864F28047A8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E06BF-5C18-4464-ABB1-D5AAA69D8AE8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" b="2873"/>
          <a:stretch/>
        </p:blipFill>
        <p:spPr>
          <a:xfrm>
            <a:off x="0" y="0"/>
            <a:ext cx="9906000" cy="1347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2" b="5225"/>
          <a:stretch/>
        </p:blipFill>
        <p:spPr>
          <a:xfrm>
            <a:off x="0" y="6356352"/>
            <a:ext cx="9906000" cy="58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7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4864" y="2639291"/>
            <a:ext cx="35076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6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7503" y="2036231"/>
            <a:ext cx="5100646" cy="36724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br>
              <a:rPr lang="fa-IR" sz="7200" b="1" dirty="0">
                <a:latin typeface="IranNastaliq" pitchFamily="18" charset="0"/>
                <a:cs typeface="IranNastaliq" pitchFamily="18" charset="0"/>
              </a:rPr>
            </a:br>
            <a:r>
              <a:rPr lang="fa-IR" sz="7200" b="1" dirty="0">
                <a:latin typeface="IranNastaliq" pitchFamily="18" charset="0"/>
                <a:cs typeface="IranNastaliq" pitchFamily="18" charset="0"/>
              </a:rPr>
              <a:t>بسم الله الرحمن الرحیم</a:t>
            </a:r>
            <a:br>
              <a:rPr lang="fa-IR" sz="7200" b="1" dirty="0">
                <a:latin typeface="IranNastaliq" pitchFamily="18" charset="0"/>
                <a:cs typeface="IranNastaliq" pitchFamily="18" charset="0"/>
              </a:rPr>
            </a:br>
            <a:br>
              <a:rPr lang="fa-IR" sz="7200" b="1" dirty="0">
                <a:latin typeface="IranNastaliq" pitchFamily="18" charset="0"/>
                <a:cs typeface="IranNastaliq" pitchFamily="18" charset="0"/>
              </a:rPr>
            </a:br>
            <a:endParaRPr lang="en-US" sz="7200" b="1" dirty="0">
              <a:cs typeface="B Titr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51F9D4-A974-27D4-4569-9C211E28F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41436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9F0C98-E201-59D2-11BA-817044A6BF19}"/>
              </a:ext>
            </a:extLst>
          </p:cNvPr>
          <p:cNvGrpSpPr/>
          <p:nvPr/>
        </p:nvGrpSpPr>
        <p:grpSpPr>
          <a:xfrm>
            <a:off x="3807780" y="-1"/>
            <a:ext cx="2573591" cy="801525"/>
            <a:chOff x="3807780" y="-1"/>
            <a:chExt cx="2573591" cy="80152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1B75FDA-26D7-7CCD-B3AF-C1EFA201EF12}"/>
                </a:ext>
              </a:extLst>
            </p:cNvPr>
            <p:cNvSpPr/>
            <p:nvPr/>
          </p:nvSpPr>
          <p:spPr>
            <a:xfrm>
              <a:off x="3807780" y="0"/>
              <a:ext cx="781975" cy="80152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B54C319-625A-983A-17B9-ED38E2BC9439}"/>
                </a:ext>
              </a:extLst>
            </p:cNvPr>
            <p:cNvSpPr/>
            <p:nvPr/>
          </p:nvSpPr>
          <p:spPr>
            <a:xfrm>
              <a:off x="4435851" y="-1"/>
              <a:ext cx="781975" cy="801523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B96F1E4-0EC5-404C-6C67-D11C1CE2AE0C}"/>
                </a:ext>
              </a:extLst>
            </p:cNvPr>
            <p:cNvSpPr/>
            <p:nvPr/>
          </p:nvSpPr>
          <p:spPr>
            <a:xfrm>
              <a:off x="5063922" y="31071"/>
              <a:ext cx="781975" cy="739378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3B16B86-CDC3-AD21-1FE6-F45584BD5D5F}"/>
                </a:ext>
              </a:extLst>
            </p:cNvPr>
            <p:cNvSpPr/>
            <p:nvPr/>
          </p:nvSpPr>
          <p:spPr>
            <a:xfrm>
              <a:off x="5599396" y="0"/>
              <a:ext cx="781975" cy="801524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78C0964-34BF-0029-EE7C-EE7121C873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1543"/>
            <a:ext cx="9906000" cy="56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67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dirty="0">
                <a:cs typeface="B Titr" panose="00000700000000000000" pitchFamily="2" charset="-78"/>
              </a:rPr>
              <a:t>جمع</a:t>
            </a:r>
            <a:r>
              <a:rPr lang="fa-IR" sz="217" dirty="0">
                <a:cs typeface="B Titr" panose="00000700000000000000" pitchFamily="2" charset="-78"/>
              </a:rPr>
              <a:t> </a:t>
            </a:r>
            <a:r>
              <a:rPr lang="fa-IR" dirty="0">
                <a:cs typeface="B Titr" panose="00000700000000000000" pitchFamily="2" charset="-78"/>
              </a:rPr>
              <a:t>بندی یافته‌های پژوهش</a:t>
            </a:r>
            <a:endParaRPr lang="en-US" dirty="0">
              <a:cs typeface="B Titr" panose="00000700000000000000" pitchFamily="2" charset="-78"/>
            </a:endParaRPr>
          </a:p>
          <a:p>
            <a:endParaRPr lang="en-US" dirty="0">
              <a:solidFill>
                <a:schemeClr val="accent4"/>
              </a:solidFill>
              <a:cs typeface="B Titr" panose="00000700000000000000" pitchFamily="2" charset="-78"/>
            </a:endParaRPr>
          </a:p>
          <a:p>
            <a:endParaRPr lang="en-US" dirty="0">
              <a:solidFill>
                <a:schemeClr val="accent4"/>
              </a:solidFill>
              <a:cs typeface="B Titr" panose="00000700000000000000" pitchFamily="2" charset="-78"/>
            </a:endParaRPr>
          </a:p>
          <a:p>
            <a:endParaRPr lang="en-US" dirty="0">
              <a:solidFill>
                <a:schemeClr val="accent4"/>
              </a:solidFill>
              <a:cs typeface="B Titr" panose="00000700000000000000" pitchFamily="2" charset="-78"/>
            </a:endParaRPr>
          </a:p>
          <a:p>
            <a:endParaRPr lang="en-US" dirty="0">
              <a:solidFill>
                <a:schemeClr val="accent4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schemeClr val="accent4"/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863567" y="3040547"/>
            <a:ext cx="5952661" cy="31364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>
                <a:cs typeface="B Mitra" panose="00000400000000000000" pitchFamily="2" charset="-78"/>
              </a:rPr>
              <a:t>جمع بندی کلی از نتایج پژوهش ارائه گردد</a:t>
            </a: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تطبیقی کلی با مبانی نظری و پیشینه ها و مقایسه با آن صورت گیرد.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26F69F-7F82-4654-64E9-357751D72C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41436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D896CE5-880A-593C-69C2-CBB039D6BDD1}"/>
              </a:ext>
            </a:extLst>
          </p:cNvPr>
          <p:cNvGrpSpPr/>
          <p:nvPr/>
        </p:nvGrpSpPr>
        <p:grpSpPr>
          <a:xfrm>
            <a:off x="3807780" y="-1"/>
            <a:ext cx="2573591" cy="801525"/>
            <a:chOff x="3807780" y="-1"/>
            <a:chExt cx="2573591" cy="80152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79632C7-9890-3625-F703-EE49F51CDE04}"/>
                </a:ext>
              </a:extLst>
            </p:cNvPr>
            <p:cNvSpPr/>
            <p:nvPr/>
          </p:nvSpPr>
          <p:spPr>
            <a:xfrm>
              <a:off x="3807780" y="0"/>
              <a:ext cx="781975" cy="80152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93D4A90-ECF0-E161-6C39-63BA8BF7E4A9}"/>
                </a:ext>
              </a:extLst>
            </p:cNvPr>
            <p:cNvSpPr/>
            <p:nvPr/>
          </p:nvSpPr>
          <p:spPr>
            <a:xfrm>
              <a:off x="4435851" y="-1"/>
              <a:ext cx="781975" cy="801523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F2CB294-24EE-D4EE-D7C1-3C49A9E89DC1}"/>
                </a:ext>
              </a:extLst>
            </p:cNvPr>
            <p:cNvSpPr/>
            <p:nvPr/>
          </p:nvSpPr>
          <p:spPr>
            <a:xfrm>
              <a:off x="5063922" y="31071"/>
              <a:ext cx="781975" cy="739378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D9F4F58-8C42-E890-794F-284C41FB1E7E}"/>
                </a:ext>
              </a:extLst>
            </p:cNvPr>
            <p:cNvSpPr/>
            <p:nvPr/>
          </p:nvSpPr>
          <p:spPr>
            <a:xfrm>
              <a:off x="5599396" y="0"/>
              <a:ext cx="781975" cy="801524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24B6B7E-6F17-1754-1FF1-E2CCD2C9B4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614"/>
            <a:ext cx="9906000" cy="56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6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accent4"/>
              </a:solidFill>
              <a:cs typeface="B Titr" panose="00000700000000000000" pitchFamily="2" charset="-78"/>
            </a:endParaRPr>
          </a:p>
          <a:p>
            <a:r>
              <a:rPr lang="fa-IR" dirty="0">
                <a:cs typeface="B Titr" panose="00000700000000000000" pitchFamily="2" charset="-78"/>
              </a:rPr>
              <a:t>راهبردهای پیشنهادی</a:t>
            </a:r>
            <a:endParaRPr lang="en-US" dirty="0">
              <a:cs typeface="B Titr" panose="00000700000000000000" pitchFamily="2" charset="-78"/>
            </a:endParaRPr>
          </a:p>
          <a:p>
            <a:endParaRPr lang="en-US" dirty="0">
              <a:solidFill>
                <a:schemeClr val="accent4"/>
              </a:solidFill>
              <a:cs typeface="B Titr" panose="00000700000000000000" pitchFamily="2" charset="-78"/>
            </a:endParaRPr>
          </a:p>
          <a:p>
            <a:endParaRPr lang="en-US" dirty="0">
              <a:solidFill>
                <a:schemeClr val="accent4"/>
              </a:solidFill>
              <a:cs typeface="B Titr" panose="00000700000000000000" pitchFamily="2" charset="-78"/>
            </a:endParaRPr>
          </a:p>
          <a:p>
            <a:endParaRPr lang="en-US" dirty="0">
              <a:solidFill>
                <a:schemeClr val="accent4"/>
              </a:solidFill>
              <a:cs typeface="B Titr" panose="00000700000000000000" pitchFamily="2" charset="-78"/>
            </a:endParaRPr>
          </a:p>
          <a:p>
            <a:endParaRPr lang="en-US" dirty="0">
              <a:solidFill>
                <a:schemeClr val="accent4"/>
              </a:solidFill>
              <a:cs typeface="B Titr" panose="00000700000000000000" pitchFamily="2" charset="-78"/>
            </a:endParaRPr>
          </a:p>
          <a:p>
            <a:endParaRPr lang="en-US" dirty="0">
              <a:solidFill>
                <a:schemeClr val="accent4"/>
              </a:solidFill>
              <a:cs typeface="B Titr" panose="00000700000000000000" pitchFamily="2" charset="-78"/>
            </a:endParaRPr>
          </a:p>
          <a:p>
            <a:endParaRPr lang="en-US" dirty="0">
              <a:solidFill>
                <a:schemeClr val="accent4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schemeClr val="accent4"/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51112" y="2777093"/>
            <a:ext cx="6030670" cy="33183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dirty="0">
                <a:cs typeface="B Mitra" panose="00000400000000000000" pitchFamily="2" charset="-78"/>
              </a:rPr>
              <a:t>مبتنی بر یافته ها باشد</a:t>
            </a:r>
          </a:p>
          <a:p>
            <a:pPr algn="just" rtl="1"/>
            <a:r>
              <a:rPr lang="fa-IR" dirty="0">
                <a:cs typeface="B Mitra" panose="00000400000000000000" pitchFamily="2" charset="-78"/>
              </a:rPr>
              <a:t>تیتروار ارائه گردد</a:t>
            </a:r>
          </a:p>
          <a:p>
            <a:pPr algn="just" rtl="1"/>
            <a:r>
              <a:rPr lang="fa-IR" dirty="0">
                <a:cs typeface="B Mitra" panose="00000400000000000000" pitchFamily="2" charset="-78"/>
              </a:rPr>
              <a:t>توضیح داده شده و مثالواره داشته باشد.</a:t>
            </a:r>
          </a:p>
          <a:p>
            <a:pPr algn="just" rtl="1"/>
            <a:r>
              <a:rPr lang="fa-IR" dirty="0">
                <a:cs typeface="B Mitra" panose="00000400000000000000" pitchFamily="2" charset="-78"/>
              </a:rPr>
              <a:t>حدالامکان تعداد اسلایدها نبایستی بیشتر از این تعداد تهیه گردد ولی در صورت لزوم بیشتر شود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E66862-85F1-93AF-AD89-3E1EDA9034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41436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D85430E-97DF-132B-0513-E800D5A0C6E8}"/>
              </a:ext>
            </a:extLst>
          </p:cNvPr>
          <p:cNvGrpSpPr/>
          <p:nvPr/>
        </p:nvGrpSpPr>
        <p:grpSpPr>
          <a:xfrm>
            <a:off x="3807780" y="-1"/>
            <a:ext cx="2573591" cy="801525"/>
            <a:chOff x="3807780" y="-1"/>
            <a:chExt cx="2573591" cy="80152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EC5D8A3-596D-5A9A-673A-5922F2A054A7}"/>
                </a:ext>
              </a:extLst>
            </p:cNvPr>
            <p:cNvSpPr/>
            <p:nvPr/>
          </p:nvSpPr>
          <p:spPr>
            <a:xfrm>
              <a:off x="3807780" y="0"/>
              <a:ext cx="781975" cy="80152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E143012-1D12-DF8E-D11B-DB7D3C1FFCD1}"/>
                </a:ext>
              </a:extLst>
            </p:cNvPr>
            <p:cNvSpPr/>
            <p:nvPr/>
          </p:nvSpPr>
          <p:spPr>
            <a:xfrm>
              <a:off x="4435851" y="-1"/>
              <a:ext cx="781975" cy="801523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DE66B1-F1B2-A900-3D43-1EBB3E74B53B}"/>
                </a:ext>
              </a:extLst>
            </p:cNvPr>
            <p:cNvSpPr/>
            <p:nvPr/>
          </p:nvSpPr>
          <p:spPr>
            <a:xfrm>
              <a:off x="5063922" y="31071"/>
              <a:ext cx="781975" cy="739378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1B65E6A-59BC-133B-2080-5AD750BC975F}"/>
                </a:ext>
              </a:extLst>
            </p:cNvPr>
            <p:cNvSpPr/>
            <p:nvPr/>
          </p:nvSpPr>
          <p:spPr>
            <a:xfrm>
              <a:off x="5599396" y="0"/>
              <a:ext cx="781975" cy="801524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59F3DA0-C450-736C-1940-7F3ED1CCED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614"/>
            <a:ext cx="9906000" cy="56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6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0" y="2690336"/>
            <a:ext cx="4953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a-IR" sz="3600" dirty="0">
                <a:latin typeface="IranNastaliq" pitchFamily="18" charset="0"/>
                <a:cs typeface="IranNastaliq" pitchFamily="18" charset="0"/>
              </a:rPr>
              <a:t>قدردانی از  همکاران در اجرای پژوهش</a:t>
            </a:r>
            <a:br>
              <a:rPr lang="fa-IR" sz="3600" dirty="0">
                <a:latin typeface="IranNastaliq" pitchFamily="18" charset="0"/>
                <a:cs typeface="IranNastaliq" pitchFamily="18" charset="0"/>
              </a:rPr>
            </a:br>
            <a:r>
              <a:rPr lang="fa-IR" sz="3600" dirty="0">
                <a:latin typeface="IranNastaliq" pitchFamily="18" charset="0"/>
                <a:cs typeface="IranNastaliq" pitchFamily="18" charset="0"/>
              </a:rPr>
              <a:t>از حضار</a:t>
            </a:r>
            <a:br>
              <a:rPr lang="fa-IR" sz="3600" dirty="0">
                <a:latin typeface="IranNastaliq" pitchFamily="18" charset="0"/>
                <a:cs typeface="IranNastaliq" pitchFamily="18" charset="0"/>
              </a:rPr>
            </a:br>
            <a:r>
              <a:rPr lang="fa-IR" sz="3600" dirty="0">
                <a:latin typeface="IranNastaliq" pitchFamily="18" charset="0"/>
                <a:cs typeface="IranNastaliq" pitchFamily="18" charset="0"/>
              </a:rPr>
              <a:t>از سایرین</a:t>
            </a:r>
            <a:br>
              <a:rPr lang="fa-IR" sz="3600" dirty="0">
                <a:latin typeface="IranNastaliq" pitchFamily="18" charset="0"/>
                <a:cs typeface="IranNastaliq" pitchFamily="18" charset="0"/>
              </a:rPr>
            </a:br>
            <a:r>
              <a:rPr lang="fa-IR" sz="3600" dirty="0">
                <a:latin typeface="IranNastaliq" pitchFamily="18" charset="0"/>
                <a:cs typeface="IranNastaliq" pitchFamily="18" charset="0"/>
              </a:rPr>
              <a:t>با فونت و اشکال زیبا</a:t>
            </a:r>
            <a:br>
              <a:rPr lang="fa-IR" dirty="0">
                <a:latin typeface="IranNastaliq" pitchFamily="18" charset="0"/>
                <a:cs typeface="IranNastaliq" pitchFamily="18" charset="0"/>
              </a:rPr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98AD5C-9D7F-5271-E70F-FDA0A6105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41436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A952298-18FF-5B82-0D49-583A529A7D02}"/>
              </a:ext>
            </a:extLst>
          </p:cNvPr>
          <p:cNvGrpSpPr/>
          <p:nvPr/>
        </p:nvGrpSpPr>
        <p:grpSpPr>
          <a:xfrm>
            <a:off x="3807780" y="-1"/>
            <a:ext cx="2573591" cy="801525"/>
            <a:chOff x="3807780" y="-1"/>
            <a:chExt cx="2573591" cy="80152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E67853B-2F4D-BFF9-2FCF-2CE53BF8B767}"/>
                </a:ext>
              </a:extLst>
            </p:cNvPr>
            <p:cNvSpPr/>
            <p:nvPr/>
          </p:nvSpPr>
          <p:spPr>
            <a:xfrm>
              <a:off x="3807780" y="0"/>
              <a:ext cx="781975" cy="80152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A97C0DA-77F4-B6BB-DC2D-56B78670ACEB}"/>
                </a:ext>
              </a:extLst>
            </p:cNvPr>
            <p:cNvSpPr/>
            <p:nvPr/>
          </p:nvSpPr>
          <p:spPr>
            <a:xfrm>
              <a:off x="4435851" y="-1"/>
              <a:ext cx="781975" cy="801523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F01F3E4-363E-C82B-E899-48ABD259F313}"/>
                </a:ext>
              </a:extLst>
            </p:cNvPr>
            <p:cNvSpPr/>
            <p:nvPr/>
          </p:nvSpPr>
          <p:spPr>
            <a:xfrm>
              <a:off x="5063922" y="31071"/>
              <a:ext cx="781975" cy="739378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CD4EEA7-8B7B-B596-4570-CD60DE66EC39}"/>
                </a:ext>
              </a:extLst>
            </p:cNvPr>
            <p:cNvSpPr/>
            <p:nvPr/>
          </p:nvSpPr>
          <p:spPr>
            <a:xfrm>
              <a:off x="5599396" y="0"/>
              <a:ext cx="781975" cy="801524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EBA0A42-4448-5857-FB76-DB2D4C1F1A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8151"/>
            <a:ext cx="9906000" cy="56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2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endParaRPr lang="en-US" dirty="0">
              <a:cs typeface="B Titr" pitchFamily="2" charset="-78"/>
            </a:endParaRPr>
          </a:p>
          <a:p>
            <a:pPr marL="0" indent="0" algn="ctr" rtl="1">
              <a:buNone/>
            </a:pPr>
            <a:endParaRPr lang="en-US" dirty="0">
              <a:cs typeface="B Titr" pitchFamily="2" charset="-78"/>
            </a:endParaRPr>
          </a:p>
          <a:p>
            <a:pPr marL="0" indent="0" algn="ctr" rtl="1">
              <a:buNone/>
            </a:pPr>
            <a:r>
              <a:rPr lang="fa-IR" sz="3200" dirty="0">
                <a:cs typeface="B Titr" pitchFamily="2" charset="-78"/>
              </a:rPr>
              <a:t>عنوان مقاله (فونت </a:t>
            </a:r>
            <a:r>
              <a:rPr lang="en-US" sz="3200" dirty="0">
                <a:cs typeface="B Titr" pitchFamily="2" charset="-78"/>
              </a:rPr>
              <a:t>B Titr32</a:t>
            </a:r>
            <a:r>
              <a:rPr lang="fa-IR" sz="3200" dirty="0">
                <a:cs typeface="B Titr" pitchFamily="2" charset="-78"/>
              </a:rPr>
              <a:t>)</a:t>
            </a:r>
            <a:br>
              <a:rPr lang="fa-IR" dirty="0">
                <a:cs typeface="B Titr" pitchFamily="2" charset="-78"/>
              </a:rPr>
            </a:br>
            <a:endParaRPr lang="fa-IR" dirty="0">
              <a:cs typeface="B Titr" pitchFamily="2" charset="-78"/>
            </a:endParaRPr>
          </a:p>
          <a:p>
            <a:pPr marL="0" indent="0" algn="ctr">
              <a:buNone/>
            </a:pPr>
            <a:r>
              <a:rPr lang="fa-IR" sz="2600" dirty="0">
                <a:cs typeface="B Yekan" pitchFamily="2" charset="-78"/>
              </a:rPr>
              <a:t>نویسنده (یا نویسندگان):</a:t>
            </a:r>
            <a:endParaRPr lang="en-US" sz="2600" dirty="0">
              <a:cs typeface="B Yekan" pitchFamily="2" charset="-78"/>
            </a:endParaRPr>
          </a:p>
          <a:p>
            <a:pPr marL="0" indent="0" algn="ctr">
              <a:buNone/>
            </a:pPr>
            <a:r>
              <a:rPr lang="fa-I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رشته/مقطع/دانشگاه</a:t>
            </a:r>
          </a:p>
          <a:p>
            <a:pPr algn="ctr"/>
            <a:endParaRPr lang="fa-IR" sz="2400" dirty="0">
              <a:cs typeface="B Yekan" pitchFamily="2" charset="-78"/>
            </a:endParaRPr>
          </a:p>
          <a:p>
            <a:endParaRPr lang="fa-IR" dirty="0"/>
          </a:p>
          <a:p>
            <a:pPr algn="ctr"/>
            <a:endParaRPr lang="fa-IR" dirty="0">
              <a:cs typeface="B Yekan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B85BAE-AF0B-072F-AA81-97ECAB5AA4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41436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216FDAB-3AEC-2221-0788-A1DBAF19DD32}"/>
              </a:ext>
            </a:extLst>
          </p:cNvPr>
          <p:cNvGrpSpPr/>
          <p:nvPr/>
        </p:nvGrpSpPr>
        <p:grpSpPr>
          <a:xfrm>
            <a:off x="3807780" y="-1"/>
            <a:ext cx="2573591" cy="801525"/>
            <a:chOff x="3807780" y="-1"/>
            <a:chExt cx="2573591" cy="80152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4180406-EB6F-4F15-2454-0562B058AFA7}"/>
                </a:ext>
              </a:extLst>
            </p:cNvPr>
            <p:cNvSpPr/>
            <p:nvPr/>
          </p:nvSpPr>
          <p:spPr>
            <a:xfrm>
              <a:off x="3807780" y="0"/>
              <a:ext cx="781975" cy="80152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20DB75-8DC8-7129-2657-9EB0384EEB09}"/>
                </a:ext>
              </a:extLst>
            </p:cNvPr>
            <p:cNvSpPr/>
            <p:nvPr/>
          </p:nvSpPr>
          <p:spPr>
            <a:xfrm>
              <a:off x="4435851" y="-1"/>
              <a:ext cx="781975" cy="801523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B25353-520E-E303-99C7-D4D24D25E975}"/>
                </a:ext>
              </a:extLst>
            </p:cNvPr>
            <p:cNvSpPr/>
            <p:nvPr/>
          </p:nvSpPr>
          <p:spPr>
            <a:xfrm>
              <a:off x="5063922" y="31071"/>
              <a:ext cx="781975" cy="739378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C06D518-EBCE-DA60-F2FE-56DC63934F98}"/>
                </a:ext>
              </a:extLst>
            </p:cNvPr>
            <p:cNvSpPr/>
            <p:nvPr/>
          </p:nvSpPr>
          <p:spPr>
            <a:xfrm>
              <a:off x="5599396" y="0"/>
              <a:ext cx="781975" cy="801524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CF53151-62CE-DAFB-88A6-73A6EE2B1E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614"/>
            <a:ext cx="9906000" cy="56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49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a-IR" sz="4400" dirty="0">
                <a:cs typeface="B Titr" panose="00000700000000000000" pitchFamily="2" charset="-78"/>
              </a:rPr>
              <a:t>مقدمه (بیان مسئله)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3741" y="2548826"/>
            <a:ext cx="8562831" cy="35283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dirty="0">
                <a:cs typeface="B Mitra" panose="00000400000000000000" pitchFamily="2" charset="-78"/>
              </a:rPr>
              <a:t>در ارائه اسلایدهای خود به موارد زیر توجه کنید: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dirty="0">
                <a:cs typeface="B Mitra" panose="00000400000000000000" pitchFamily="2" charset="-78"/>
              </a:rPr>
              <a:t>از متن کمتر استفاده شده و تیتروار ارائه دهید.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dirty="0">
                <a:cs typeface="B Mitra" panose="00000400000000000000" pitchFamily="2" charset="-78"/>
              </a:rPr>
              <a:t>موارد مهم را با رنگ دیگر مشخص کنید.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dirty="0">
                <a:cs typeface="B Mitra" panose="00000400000000000000" pitchFamily="2" charset="-78"/>
              </a:rPr>
              <a:t>از عکس، جدول و نمودار بیشتر استفاده کنید.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dirty="0">
                <a:cs typeface="B Mitra" panose="00000400000000000000" pitchFamily="2" charset="-78"/>
              </a:rPr>
              <a:t>انیمیشن کمتر به کار برده و به همین فرمت اکتفا کنید.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dirty="0">
                <a:cs typeface="B Mitra" panose="00000400000000000000" pitchFamily="2" charset="-78"/>
              </a:rPr>
              <a:t>رنگ بندی این فرمت را تغییر ندهید.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dirty="0">
                <a:cs typeface="B Mitra" panose="00000400000000000000" pitchFamily="2" charset="-78"/>
              </a:rPr>
              <a:t>هنگام ارائه از ادبیات علمی و دانشگاهی استفاده گردد.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dirty="0">
                <a:cs typeface="B Mitra" panose="00000400000000000000" pitchFamily="2" charset="-78"/>
              </a:rPr>
              <a:t>از فنون شیوا و منظم ارائه و سخنرانی استفاده گردد.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dirty="0">
                <a:cs typeface="B Mitra" panose="00000400000000000000" pitchFamily="2" charset="-78"/>
              </a:rPr>
              <a:t>توجه حین ارائه به مخاطبین باشد نه به اسلایدها و رایانه شخصی.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dirty="0">
                <a:cs typeface="B Mitra" panose="00000400000000000000" pitchFamily="2" charset="-78"/>
              </a:rPr>
              <a:t>منابع به صورت خلاصه در متن اگر نیاز بود باشد.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dirty="0">
                <a:cs typeface="B Mitra" panose="00000400000000000000" pitchFamily="2" charset="-78"/>
              </a:rPr>
              <a:t>مدت هر ارائه در مجموع بین 10 تا 15 دقیقه است.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27873B-CA9C-C39B-E03C-FECB7A824A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58"/>
            <a:ext cx="9906000" cy="141436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C4F1BBC-E204-BFDA-3161-165DDFBD9A52}"/>
              </a:ext>
            </a:extLst>
          </p:cNvPr>
          <p:cNvGrpSpPr/>
          <p:nvPr/>
        </p:nvGrpSpPr>
        <p:grpSpPr>
          <a:xfrm>
            <a:off x="3807780" y="-1"/>
            <a:ext cx="2573591" cy="801525"/>
            <a:chOff x="3807780" y="-1"/>
            <a:chExt cx="2573591" cy="80152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62963C5-FE18-B47D-13C7-914CABEC7D79}"/>
                </a:ext>
              </a:extLst>
            </p:cNvPr>
            <p:cNvSpPr/>
            <p:nvPr/>
          </p:nvSpPr>
          <p:spPr>
            <a:xfrm>
              <a:off x="3807780" y="0"/>
              <a:ext cx="781975" cy="80152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699559F-0BFD-E37C-4DE0-73A704A67967}"/>
                </a:ext>
              </a:extLst>
            </p:cNvPr>
            <p:cNvSpPr/>
            <p:nvPr/>
          </p:nvSpPr>
          <p:spPr>
            <a:xfrm>
              <a:off x="4435851" y="-1"/>
              <a:ext cx="781975" cy="801523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25CFCC7-3D63-E1CC-197A-C16EB42810D4}"/>
                </a:ext>
              </a:extLst>
            </p:cNvPr>
            <p:cNvSpPr/>
            <p:nvPr/>
          </p:nvSpPr>
          <p:spPr>
            <a:xfrm>
              <a:off x="5063922" y="31071"/>
              <a:ext cx="781975" cy="739378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F6A454C-1CD3-E8D5-23F4-80AF6A264171}"/>
                </a:ext>
              </a:extLst>
            </p:cNvPr>
            <p:cNvSpPr/>
            <p:nvPr/>
          </p:nvSpPr>
          <p:spPr>
            <a:xfrm>
              <a:off x="5599396" y="0"/>
              <a:ext cx="781975" cy="801524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6F8EF74-7CC5-242C-E403-E451B0C451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0444"/>
            <a:ext cx="9906000" cy="56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1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663955" y="1825625"/>
            <a:ext cx="5976664" cy="10834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dirty="0">
                <a:cs typeface="B Titr" panose="00000700000000000000" pitchFamily="2" charset="-78"/>
              </a:rPr>
              <a:t>اهداف و سؤالات پژوهش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964668" y="2959359"/>
            <a:ext cx="5976664" cy="32343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dirty="0">
                <a:cs typeface="B Mitra" panose="00000400000000000000" pitchFamily="2" charset="-78"/>
              </a:rPr>
              <a:t>به صورت تیتروار باشد.</a:t>
            </a:r>
          </a:p>
          <a:p>
            <a:pPr algn="just" rtl="1"/>
            <a:r>
              <a:rPr lang="fa-IR" dirty="0">
                <a:cs typeface="B Mitra" panose="00000400000000000000" pitchFamily="2" charset="-78"/>
              </a:rPr>
              <a:t>هدف کلی و اهداف جزئی ارائه گردد.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27EEBC-7F94-A0DE-8379-9A32E09DDC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" y="0"/>
            <a:ext cx="9906000" cy="141436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7E2E286-8D10-D08B-5C96-17373F3B1569}"/>
              </a:ext>
            </a:extLst>
          </p:cNvPr>
          <p:cNvGrpSpPr/>
          <p:nvPr/>
        </p:nvGrpSpPr>
        <p:grpSpPr>
          <a:xfrm>
            <a:off x="3807780" y="-1"/>
            <a:ext cx="2573591" cy="801525"/>
            <a:chOff x="3807780" y="-1"/>
            <a:chExt cx="2573591" cy="80152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10EFEE5-575E-B609-A987-DD24196B253F}"/>
                </a:ext>
              </a:extLst>
            </p:cNvPr>
            <p:cNvSpPr/>
            <p:nvPr/>
          </p:nvSpPr>
          <p:spPr>
            <a:xfrm>
              <a:off x="3807780" y="0"/>
              <a:ext cx="781975" cy="80152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69329BB-5587-2BEB-8B32-8C8EB546A97A}"/>
                </a:ext>
              </a:extLst>
            </p:cNvPr>
            <p:cNvSpPr/>
            <p:nvPr/>
          </p:nvSpPr>
          <p:spPr>
            <a:xfrm>
              <a:off x="4435851" y="-1"/>
              <a:ext cx="781975" cy="801523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2A9F4F2-4739-E486-3197-191DBEADFC1D}"/>
                </a:ext>
              </a:extLst>
            </p:cNvPr>
            <p:cNvSpPr/>
            <p:nvPr/>
          </p:nvSpPr>
          <p:spPr>
            <a:xfrm>
              <a:off x="5063922" y="31071"/>
              <a:ext cx="781975" cy="739378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313FF67-0ECE-3E0A-0A1A-B90A5D3D1BE1}"/>
                </a:ext>
              </a:extLst>
            </p:cNvPr>
            <p:cNvSpPr/>
            <p:nvPr/>
          </p:nvSpPr>
          <p:spPr>
            <a:xfrm>
              <a:off x="5599396" y="0"/>
              <a:ext cx="781975" cy="801524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B2BE2E7-24E4-A93B-0ECE-1150D69476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" y="6292614"/>
            <a:ext cx="9906000" cy="56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0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2067149" y="1832988"/>
            <a:ext cx="6030670" cy="10834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dirty="0">
                <a:cs typeface="B Titr" panose="00000700000000000000" pitchFamily="2" charset="-78"/>
              </a:rPr>
              <a:t>مواد و روش ها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067149" y="3178743"/>
            <a:ext cx="6030670" cy="313315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dirty="0">
                <a:cs typeface="B Mitra" panose="00000400000000000000" pitchFamily="2" charset="-78"/>
              </a:rPr>
              <a:t>نظریات تیتروار اشاره شده و شرح توضیحات آن به صورت شفاهی ارائه گردد.</a:t>
            </a:r>
          </a:p>
          <a:p>
            <a:pPr algn="just" rtl="1"/>
            <a:r>
              <a:rPr lang="fa-IR" dirty="0">
                <a:cs typeface="B Mitra" panose="00000400000000000000" pitchFamily="2" charset="-78"/>
              </a:rPr>
              <a:t>می توانید از دیاگرام و شکل استفاده کنید.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D6B384-2302-D941-C6AF-B2D1CD2DFB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41436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821B853-5A9A-F357-68C8-F037627254A1}"/>
              </a:ext>
            </a:extLst>
          </p:cNvPr>
          <p:cNvGrpSpPr/>
          <p:nvPr/>
        </p:nvGrpSpPr>
        <p:grpSpPr>
          <a:xfrm>
            <a:off x="3807780" y="-1"/>
            <a:ext cx="2573591" cy="801525"/>
            <a:chOff x="3807780" y="-1"/>
            <a:chExt cx="2573591" cy="80152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32F28E4-B175-6F61-DBAA-CD4A8CB8E030}"/>
                </a:ext>
              </a:extLst>
            </p:cNvPr>
            <p:cNvSpPr/>
            <p:nvPr/>
          </p:nvSpPr>
          <p:spPr>
            <a:xfrm>
              <a:off x="3807780" y="0"/>
              <a:ext cx="781975" cy="80152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9E452D-ABCB-5C40-16F2-5FBF56641530}"/>
                </a:ext>
              </a:extLst>
            </p:cNvPr>
            <p:cNvSpPr/>
            <p:nvPr/>
          </p:nvSpPr>
          <p:spPr>
            <a:xfrm>
              <a:off x="4435851" y="-1"/>
              <a:ext cx="781975" cy="801523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F88ACE7-6E5E-340D-E10F-50FB71A9DB88}"/>
                </a:ext>
              </a:extLst>
            </p:cNvPr>
            <p:cNvSpPr/>
            <p:nvPr/>
          </p:nvSpPr>
          <p:spPr>
            <a:xfrm>
              <a:off x="5063922" y="31071"/>
              <a:ext cx="781975" cy="739378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B38475D-36D4-D0EA-84DF-BF9648BFCC82}"/>
                </a:ext>
              </a:extLst>
            </p:cNvPr>
            <p:cNvSpPr/>
            <p:nvPr/>
          </p:nvSpPr>
          <p:spPr>
            <a:xfrm>
              <a:off x="5599396" y="0"/>
              <a:ext cx="781975" cy="801524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4123E0B-4BE5-99DD-45C4-936754EE95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1898"/>
            <a:ext cx="9906000" cy="56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dirty="0">
                <a:cs typeface="B Titr" panose="00000700000000000000" pitchFamily="2" charset="-78"/>
              </a:rPr>
              <a:t>مرور پیشینه</a:t>
            </a:r>
            <a:r>
              <a:rPr lang="fa-IR" sz="217" dirty="0">
                <a:cs typeface="B Titr" panose="00000700000000000000" pitchFamily="2" charset="-78"/>
              </a:rPr>
              <a:t> </a:t>
            </a:r>
            <a:r>
              <a:rPr lang="fa-IR" dirty="0">
                <a:cs typeface="B Titr" panose="00000700000000000000" pitchFamily="2" charset="-78"/>
              </a:rPr>
              <a:t>های پژوهش</a:t>
            </a:r>
            <a:endParaRPr lang="en-US" dirty="0">
              <a:cs typeface="B Titr" panose="00000700000000000000" pitchFamily="2" charset="-78"/>
            </a:endParaRPr>
          </a:p>
          <a:p>
            <a:endParaRPr lang="en-US" dirty="0">
              <a:solidFill>
                <a:schemeClr val="accent4"/>
              </a:solidFill>
              <a:cs typeface="B Titr" panose="00000700000000000000" pitchFamily="2" charset="-78"/>
            </a:endParaRPr>
          </a:p>
          <a:p>
            <a:endParaRPr lang="en-US" dirty="0">
              <a:solidFill>
                <a:schemeClr val="accent4"/>
              </a:solidFill>
              <a:cs typeface="B Titr" panose="00000700000000000000" pitchFamily="2" charset="-78"/>
            </a:endParaRPr>
          </a:p>
          <a:p>
            <a:endParaRPr lang="en-US" dirty="0">
              <a:solidFill>
                <a:schemeClr val="accent4"/>
              </a:solidFill>
              <a:cs typeface="B Titr" panose="00000700000000000000" pitchFamily="2" charset="-78"/>
            </a:endParaRPr>
          </a:p>
          <a:p>
            <a:endParaRPr lang="en-US" dirty="0">
              <a:solidFill>
                <a:schemeClr val="accent4"/>
              </a:solidFill>
              <a:cs typeface="B Titr" panose="00000700000000000000" pitchFamily="2" charset="-78"/>
            </a:endParaRPr>
          </a:p>
          <a:p>
            <a:endParaRPr lang="en-US" dirty="0">
              <a:solidFill>
                <a:schemeClr val="accent4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schemeClr val="accent4"/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728484" y="2661669"/>
            <a:ext cx="6636198" cy="32403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dirty="0">
                <a:cs typeface="B Mitra" panose="00000400000000000000" pitchFamily="2" charset="-78"/>
              </a:rPr>
              <a:t>در قالب جدول با سرتیترهای زیر ارائه گردد</a:t>
            </a:r>
          </a:p>
          <a:p>
            <a:pPr algn="just" rtl="1"/>
            <a:r>
              <a:rPr lang="fa-IR" dirty="0">
                <a:cs typeface="B Mitra" panose="00000400000000000000" pitchFamily="2" charset="-78"/>
              </a:rPr>
              <a:t>سال</a:t>
            </a:r>
          </a:p>
          <a:p>
            <a:pPr algn="just" rtl="1"/>
            <a:r>
              <a:rPr lang="fa-IR" dirty="0">
                <a:cs typeface="B Mitra" panose="00000400000000000000" pitchFamily="2" charset="-78"/>
              </a:rPr>
              <a:t>محقق(محققان)</a:t>
            </a:r>
          </a:p>
          <a:p>
            <a:pPr algn="just" rtl="1"/>
            <a:r>
              <a:rPr lang="fa-IR" dirty="0">
                <a:cs typeface="B Mitra" panose="00000400000000000000" pitchFamily="2" charset="-78"/>
              </a:rPr>
              <a:t>عنوان یا شاخص های بررسی شده</a:t>
            </a:r>
          </a:p>
          <a:p>
            <a:pPr algn="just" rtl="1"/>
            <a:r>
              <a:rPr lang="fa-IR" dirty="0">
                <a:cs typeface="B Mitra" panose="00000400000000000000" pitchFamily="2" charset="-78"/>
              </a:rPr>
              <a:t>روش کلی</a:t>
            </a:r>
          </a:p>
          <a:p>
            <a:pPr algn="just" rtl="1"/>
            <a:r>
              <a:rPr lang="fa-IR" dirty="0">
                <a:cs typeface="B Mitra" panose="00000400000000000000" pitchFamily="2" charset="-78"/>
              </a:rPr>
              <a:t>نتیجه</a:t>
            </a:r>
          </a:p>
          <a:p>
            <a:pPr algn="just" rtl="1"/>
            <a:r>
              <a:rPr lang="fa-IR" dirty="0">
                <a:cs typeface="B Mitra" panose="00000400000000000000" pitchFamily="2" charset="-78"/>
              </a:rPr>
              <a:t>در انتها جمع بندی پیشینه ها به صورت کلی ارائه گردد.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6583D4-5D3E-3653-3FF4-42B8EAA517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41436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EA571B6-143C-C47F-180E-3B114C2B52A5}"/>
              </a:ext>
            </a:extLst>
          </p:cNvPr>
          <p:cNvGrpSpPr/>
          <p:nvPr/>
        </p:nvGrpSpPr>
        <p:grpSpPr>
          <a:xfrm>
            <a:off x="3807780" y="-1"/>
            <a:ext cx="2573591" cy="801525"/>
            <a:chOff x="3807780" y="-1"/>
            <a:chExt cx="2573591" cy="80152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DA35794-30C0-2684-421A-AD982BD20C96}"/>
                </a:ext>
              </a:extLst>
            </p:cNvPr>
            <p:cNvSpPr/>
            <p:nvPr/>
          </p:nvSpPr>
          <p:spPr>
            <a:xfrm>
              <a:off x="3807780" y="0"/>
              <a:ext cx="781975" cy="80152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B646AFF-1DF1-1050-23EA-A896326AD71A}"/>
                </a:ext>
              </a:extLst>
            </p:cNvPr>
            <p:cNvSpPr/>
            <p:nvPr/>
          </p:nvSpPr>
          <p:spPr>
            <a:xfrm>
              <a:off x="4435851" y="-1"/>
              <a:ext cx="781975" cy="801523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D00510D-76BF-926E-9C2F-149EA3A673BD}"/>
                </a:ext>
              </a:extLst>
            </p:cNvPr>
            <p:cNvSpPr/>
            <p:nvPr/>
          </p:nvSpPr>
          <p:spPr>
            <a:xfrm>
              <a:off x="5063922" y="31071"/>
              <a:ext cx="781975" cy="739378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C05BEA0-FBD0-029F-4843-ED8BF6E84CC8}"/>
                </a:ext>
              </a:extLst>
            </p:cNvPr>
            <p:cNvSpPr/>
            <p:nvPr/>
          </p:nvSpPr>
          <p:spPr>
            <a:xfrm>
              <a:off x="5599396" y="0"/>
              <a:ext cx="781975" cy="801524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49666AE-D99A-2A71-51C1-B04621960E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614"/>
            <a:ext cx="9906000" cy="56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7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652836" y="1561890"/>
            <a:ext cx="5995472" cy="10834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dirty="0">
                <a:cs typeface="B Titr" panose="00000700000000000000" pitchFamily="2" charset="-78"/>
              </a:rPr>
              <a:t>روش شناسی پژوهش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990730" y="2678598"/>
            <a:ext cx="7311605" cy="346512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dirty="0">
                <a:cs typeface="B Mitra" panose="00000400000000000000" pitchFamily="2" charset="-78"/>
              </a:rPr>
              <a:t>روش پژوهش</a:t>
            </a:r>
          </a:p>
          <a:p>
            <a:pPr algn="just" rtl="1"/>
            <a:r>
              <a:rPr lang="fa-IR" dirty="0">
                <a:cs typeface="B Mitra" panose="00000400000000000000" pitchFamily="2" charset="-78"/>
              </a:rPr>
              <a:t>جامعه و نمونه آماری</a:t>
            </a:r>
          </a:p>
          <a:p>
            <a:pPr algn="just" rtl="1"/>
            <a:r>
              <a:rPr lang="fa-IR" dirty="0">
                <a:cs typeface="B Mitra" panose="00000400000000000000" pitchFamily="2" charset="-78"/>
              </a:rPr>
              <a:t>روش نمونه گیری</a:t>
            </a:r>
          </a:p>
          <a:p>
            <a:pPr algn="just" rtl="1"/>
            <a:r>
              <a:rPr lang="fa-IR" dirty="0">
                <a:cs typeface="B Mitra" panose="00000400000000000000" pitchFamily="2" charset="-78"/>
              </a:rPr>
              <a:t>مفاهیم اصلی(تیتر وار) توضیحات شفاهی گفته شود.</a:t>
            </a:r>
          </a:p>
          <a:p>
            <a:pPr algn="just" rtl="1"/>
            <a:r>
              <a:rPr lang="fa-IR" dirty="0">
                <a:cs typeface="B Mitra" panose="00000400000000000000" pitchFamily="2" charset="-78"/>
              </a:rPr>
              <a:t>ابزار و روایی و پایایی آن</a:t>
            </a:r>
          </a:p>
          <a:p>
            <a:pPr algn="just" rtl="1"/>
            <a:r>
              <a:rPr lang="fa-IR" dirty="0">
                <a:cs typeface="B Mitra" panose="00000400000000000000" pitchFamily="2" charset="-78"/>
              </a:rPr>
              <a:t>روش تجزیه و تحلیل</a:t>
            </a:r>
          </a:p>
          <a:p>
            <a:pPr algn="just" rtl="1"/>
            <a:r>
              <a:rPr lang="fa-IR" dirty="0">
                <a:cs typeface="B Mitra" panose="00000400000000000000" pitchFamily="2" charset="-78"/>
              </a:rPr>
              <a:t>در هر نوع پژوهش می توانید از روش های مختلف ارائه مطلب در این بخش استفاده کنید</a:t>
            </a:r>
          </a:p>
          <a:p>
            <a:pPr algn="r" rtl="1"/>
            <a:endParaRPr lang="fa-IR" dirty="0">
              <a:cs typeface="B Mitra" panose="000004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6389A2-1265-0E3A-66D5-B8D02E6D19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3"/>
            <a:ext cx="9906000" cy="141436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66F56A0-30FC-8A16-B9A1-A939B8DE8AEC}"/>
              </a:ext>
            </a:extLst>
          </p:cNvPr>
          <p:cNvGrpSpPr/>
          <p:nvPr/>
        </p:nvGrpSpPr>
        <p:grpSpPr>
          <a:xfrm>
            <a:off x="3807780" y="-1"/>
            <a:ext cx="2573591" cy="801525"/>
            <a:chOff x="3807780" y="-1"/>
            <a:chExt cx="2573591" cy="80152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83D2F60-681B-F1C5-C6A9-BF313314DBB7}"/>
                </a:ext>
              </a:extLst>
            </p:cNvPr>
            <p:cNvSpPr/>
            <p:nvPr/>
          </p:nvSpPr>
          <p:spPr>
            <a:xfrm>
              <a:off x="3807780" y="0"/>
              <a:ext cx="781975" cy="80152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63A4305-29AE-D0C2-0A7B-7260D8A3A98A}"/>
                </a:ext>
              </a:extLst>
            </p:cNvPr>
            <p:cNvSpPr/>
            <p:nvPr/>
          </p:nvSpPr>
          <p:spPr>
            <a:xfrm>
              <a:off x="4435851" y="-1"/>
              <a:ext cx="781975" cy="801523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9595BF-1F37-0AD7-804B-E10045C2B5CF}"/>
                </a:ext>
              </a:extLst>
            </p:cNvPr>
            <p:cNvSpPr/>
            <p:nvPr/>
          </p:nvSpPr>
          <p:spPr>
            <a:xfrm>
              <a:off x="5063922" y="31071"/>
              <a:ext cx="781975" cy="739378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4BE161B-1446-139F-25B1-903DA6CEAFDC}"/>
                </a:ext>
              </a:extLst>
            </p:cNvPr>
            <p:cNvSpPr/>
            <p:nvPr/>
          </p:nvSpPr>
          <p:spPr>
            <a:xfrm>
              <a:off x="5599396" y="0"/>
              <a:ext cx="781975" cy="801524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4BA2BB7-3B34-AAEA-854F-53C6D871D3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614"/>
            <a:ext cx="9906000" cy="56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5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991268" y="1593063"/>
            <a:ext cx="5923464" cy="10834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dirty="0">
                <a:cs typeface="B Titr" panose="00000700000000000000" pitchFamily="2" charset="-78"/>
              </a:rPr>
              <a:t>یافته</a:t>
            </a:r>
            <a:r>
              <a:rPr lang="fa-IR" sz="217" dirty="0">
                <a:cs typeface="B Titr" panose="00000700000000000000" pitchFamily="2" charset="-78"/>
              </a:rPr>
              <a:t> </a:t>
            </a:r>
            <a:r>
              <a:rPr lang="fa-IR" dirty="0">
                <a:cs typeface="B Titr" panose="00000700000000000000" pitchFamily="2" charset="-78"/>
              </a:rPr>
              <a:t>های پژوهش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343811" y="3310377"/>
            <a:ext cx="5923464" cy="345303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>
                <a:cs typeface="B Mitra" panose="00000400000000000000" pitchFamily="2" charset="-78"/>
              </a:rPr>
              <a:t>توصیف در قالب جداول یا نمودارها و ...</a:t>
            </a: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تمامی یافته های توصیفی در همین اسلاید بوده و ترجیحاً از نیمیشن استفاده کنید.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884FC3-2BB6-6A64-31FA-03BBE4C31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41436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4C37BB8-5EFA-DA0B-F097-FACD2839CE2E}"/>
              </a:ext>
            </a:extLst>
          </p:cNvPr>
          <p:cNvGrpSpPr/>
          <p:nvPr/>
        </p:nvGrpSpPr>
        <p:grpSpPr>
          <a:xfrm>
            <a:off x="3807780" y="-1"/>
            <a:ext cx="2573591" cy="801525"/>
            <a:chOff x="3807780" y="-1"/>
            <a:chExt cx="2573591" cy="80152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3E81BE7-C902-8AC0-F8AB-640767BD3B86}"/>
                </a:ext>
              </a:extLst>
            </p:cNvPr>
            <p:cNvSpPr/>
            <p:nvPr/>
          </p:nvSpPr>
          <p:spPr>
            <a:xfrm>
              <a:off x="3807780" y="0"/>
              <a:ext cx="781975" cy="80152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3402AC9-C596-D9CD-CCA8-8838FEE76EA6}"/>
                </a:ext>
              </a:extLst>
            </p:cNvPr>
            <p:cNvSpPr/>
            <p:nvPr/>
          </p:nvSpPr>
          <p:spPr>
            <a:xfrm>
              <a:off x="4435851" y="-1"/>
              <a:ext cx="781975" cy="801523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7417F02-CD65-4FEC-F654-2D6F9A4F55BA}"/>
                </a:ext>
              </a:extLst>
            </p:cNvPr>
            <p:cNvSpPr/>
            <p:nvPr/>
          </p:nvSpPr>
          <p:spPr>
            <a:xfrm>
              <a:off x="5063922" y="31071"/>
              <a:ext cx="781975" cy="739378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E8772A0-08D4-2D7D-A68F-ACF3E319B6AF}"/>
                </a:ext>
              </a:extLst>
            </p:cNvPr>
            <p:cNvSpPr/>
            <p:nvPr/>
          </p:nvSpPr>
          <p:spPr>
            <a:xfrm>
              <a:off x="5599396" y="0"/>
              <a:ext cx="781975" cy="801524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30D89A2-F9E4-0EBA-4A28-786DA3217A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8901"/>
            <a:ext cx="9906000" cy="56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5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518482" y="1690690"/>
            <a:ext cx="5952661" cy="10834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dirty="0">
                <a:cs typeface="B Titr" panose="00000700000000000000" pitchFamily="2" charset="-78"/>
              </a:rPr>
              <a:t>یافته های تحلیلی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654292" y="2993529"/>
            <a:ext cx="6048672" cy="33183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>
                <a:cs typeface="B Mitra" panose="00000400000000000000" pitchFamily="2" charset="-78"/>
              </a:rPr>
              <a:t>آزمون ها، مدل ها، نمودارهای یافته های استنباطی ارائه و توضیحات به صورت شفاهی بیان شده و بحث شود.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C944A9-C5C0-0A7A-6D9B-C5C998079D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41436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E21178E-323B-C206-F755-8994D5513EB4}"/>
              </a:ext>
            </a:extLst>
          </p:cNvPr>
          <p:cNvGrpSpPr/>
          <p:nvPr/>
        </p:nvGrpSpPr>
        <p:grpSpPr>
          <a:xfrm>
            <a:off x="3807780" y="-1"/>
            <a:ext cx="2573591" cy="801525"/>
            <a:chOff x="3807780" y="-1"/>
            <a:chExt cx="2573591" cy="80152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BC76C71-C3A3-9236-7BEE-A84C30C4CE79}"/>
                </a:ext>
              </a:extLst>
            </p:cNvPr>
            <p:cNvSpPr/>
            <p:nvPr/>
          </p:nvSpPr>
          <p:spPr>
            <a:xfrm>
              <a:off x="3807780" y="0"/>
              <a:ext cx="781975" cy="80152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8B6FC1A-5857-8132-49BD-0E88164C000F}"/>
                </a:ext>
              </a:extLst>
            </p:cNvPr>
            <p:cNvSpPr/>
            <p:nvPr/>
          </p:nvSpPr>
          <p:spPr>
            <a:xfrm>
              <a:off x="4435851" y="-1"/>
              <a:ext cx="781975" cy="801523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E445171-B31D-D9F3-C4C4-BFED8992DADD}"/>
                </a:ext>
              </a:extLst>
            </p:cNvPr>
            <p:cNvSpPr/>
            <p:nvPr/>
          </p:nvSpPr>
          <p:spPr>
            <a:xfrm>
              <a:off x="5063922" y="31071"/>
              <a:ext cx="781975" cy="739378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05C02CB-8CBF-15D7-F64D-C60C186FF2F7}"/>
                </a:ext>
              </a:extLst>
            </p:cNvPr>
            <p:cNvSpPr/>
            <p:nvPr/>
          </p:nvSpPr>
          <p:spPr>
            <a:xfrm>
              <a:off x="5599396" y="0"/>
              <a:ext cx="781975" cy="801524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CFBCBD8-1D5B-A6B2-A6B3-1FA0CB3B91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1898"/>
            <a:ext cx="9906000" cy="56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2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</TotalTime>
  <Words>409</Words>
  <Application>Microsoft Office PowerPoint</Application>
  <PresentationFormat>A4 Paper (210x297 mm)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 Mitra</vt:lpstr>
      <vt:lpstr>B Titr</vt:lpstr>
      <vt:lpstr>B Yekan</vt:lpstr>
      <vt:lpstr>Calibri</vt:lpstr>
      <vt:lpstr>Calibri Light</vt:lpstr>
      <vt:lpstr>IranNastaliq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iran</dc:creator>
  <cp:lastModifiedBy>qasem zare</cp:lastModifiedBy>
  <cp:revision>4</cp:revision>
  <dcterms:created xsi:type="dcterms:W3CDTF">2017-04-05T03:10:37Z</dcterms:created>
  <dcterms:modified xsi:type="dcterms:W3CDTF">2025-01-06T00:17:20Z</dcterms:modified>
</cp:coreProperties>
</file>